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libri" pitchFamily="34" charset="0"/>
      <p:regular r:id="rId23"/>
      <p:bold r:id="rId24"/>
      <p:italic r:id="rId25"/>
      <p:boldItalic r:id="rId26"/>
    </p:embeddedFont>
    <p:embeddedFont>
      <p:font typeface="League Spartan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2" autoAdjust="0"/>
    <p:restoredTop sz="79936" autoAdjust="0"/>
  </p:normalViewPr>
  <p:slideViewPr>
    <p:cSldViewPr>
      <p:cViewPr varScale="1">
        <p:scale>
          <a:sx n="53" d="100"/>
          <a:sy n="53" d="100"/>
        </p:scale>
        <p:origin x="-754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4DB05-F9FC-493F-9D68-92148AB6DF1F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E372A-1FD9-4318-8D92-C94C5FC2BF7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Burnout is concentrated in specific roles and work conditions (long hours + low flexibility + adverse mental-health signals).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 costly—driving avoidable productivity loss and attrition risk.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We can act now—limit peak workloads, expand flexible scheduling, and guide managers with risk signals. A pilot can show lift within one quarter.</a:t>
            </a:r>
            <a:b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 model enables prioritization: who to help first, where to deploy resources, and how to track lift.”</a:t>
            </a:r>
            <a:b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33% HIGH AND 66% LOW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372A-1FD9-4318-8D92-C94C5FC2BF73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 team support, low perceived fairness, and unmanaged context-switching are risk multipliers.”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“Small changes help: predictable ‘no-meeting’ blocks, clarified priorities to reduce thrash, and buddy systems in high-pressure roles.”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372A-1FD9-4318-8D92-C94C5FC2BF73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 predictors consistently included: Hours/Week, Mental-Health status signals, Work Arrangement/Flexibility, Sleep/Recovery, and Manager-related indicators.”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“The model doesn’t predict the future perfectly—it helps us prioritize where managers should look first.</a:t>
            </a:r>
            <a:b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flags the employees and teams most likely at risk so leaders can act sooner.</a:t>
            </a:r>
            <a:b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b="1" dirty="0" smtClean="0"/>
              <a:t>accuracy ≈ 0.7287</a:t>
            </a:r>
            <a:r>
              <a:rPr lang="en-US" dirty="0" smtClean="0"/>
              <a:t> and </a:t>
            </a:r>
            <a:r>
              <a:rPr lang="en-US" b="1" dirty="0" smtClean="0"/>
              <a:t>ROC-AUC ≈ 0.8941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 5 MODELS and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RANDOM</a:t>
            </a:r>
            <a:r>
              <a:rPr lang="en-US" baseline="0" dirty="0" smtClean="0"/>
              <a:t> FOREST</a:t>
            </a:r>
            <a:r>
              <a:rPr lang="en-US" dirty="0" smtClean="0"/>
              <a:t> can </a:t>
            </a:r>
            <a:r>
              <a:rPr lang="en-US" b="1" dirty="0" smtClean="0"/>
              <a:t>rank employees/teams by risk</a:t>
            </a:r>
            <a:r>
              <a:rPr lang="en-US" dirty="0" smtClean="0"/>
              <a:t> so managers focus on the top-risk employees</a:t>
            </a:r>
          </a:p>
          <a:p>
            <a:r>
              <a:rPr lang="en-US" dirty="0" smtClean="0"/>
              <a:t>“The Random Forest ranks where burnout risk is </a:t>
            </a:r>
            <a:r>
              <a:rPr lang="en-US" b="1" dirty="0" smtClean="0"/>
              <a:t>highest</a:t>
            </a:r>
            <a:r>
              <a:rPr lang="en-US" dirty="0" smtClean="0"/>
              <a:t> and highlights </a:t>
            </a:r>
            <a:r>
              <a:rPr lang="en-US" b="1" dirty="0" smtClean="0"/>
              <a:t>why</a:t>
            </a:r>
            <a:r>
              <a:rPr lang="en-US" dirty="0" smtClean="0"/>
              <a:t>—role/arrangement/context, not just hours—so we can target fixes.”</a:t>
            </a:r>
          </a:p>
          <a:p>
            <a:r>
              <a:rPr lang="en-US" dirty="0" smtClean="0"/>
              <a:t>“We’ll use that ranking to </a:t>
            </a:r>
            <a:r>
              <a:rPr lang="en-US" b="1" dirty="0" smtClean="0"/>
              <a:t>pilot guardrails, flex, and manager routines</a:t>
            </a:r>
            <a:r>
              <a:rPr lang="en-US" dirty="0" smtClean="0"/>
              <a:t> in the highest-risk teams and track a </a:t>
            </a:r>
            <a:r>
              <a:rPr lang="en-US" b="1" dirty="0" smtClean="0"/>
              <a:t>3–5 point drop</a:t>
            </a:r>
            <a:r>
              <a:rPr lang="en-US" dirty="0" smtClean="0"/>
              <a:t> in high-burnout before scaling.”</a:t>
            </a:r>
            <a:br>
              <a:rPr lang="en-US" dirty="0" smtClean="0"/>
            </a:br>
            <a:r>
              <a:rPr lang="en-US" dirty="0" smtClean="0"/>
              <a:t>WHY ROC </a:t>
            </a:r>
            <a:br>
              <a:rPr lang="en-US" dirty="0" smtClean="0"/>
            </a:br>
            <a:r>
              <a:rPr lang="en-US" dirty="0" smtClean="0"/>
              <a:t>“ROC tells us how good our model is at </a:t>
            </a:r>
            <a:r>
              <a:rPr lang="en-US" b="1" dirty="0" smtClean="0"/>
              <a:t>sorting high-risk ahead of low-risk</a:t>
            </a:r>
            <a:r>
              <a:rPr lang="en-US" dirty="0" smtClean="0"/>
              <a:t> and where to set the </a:t>
            </a:r>
            <a:r>
              <a:rPr lang="en-US" b="1" dirty="0" smtClean="0"/>
              <a:t>alert threshold</a:t>
            </a:r>
            <a:r>
              <a:rPr lang="en-US" dirty="0" smtClean="0"/>
              <a:t> to catch more real cases without too many false alarms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 GROUP BURNT OUT MOST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b="1" dirty="0" smtClean="0"/>
              <a:t>65+</a:t>
            </a:r>
            <a:r>
              <a:rPr lang="en-US" dirty="0" smtClean="0"/>
              <a:t> → </a:t>
            </a:r>
            <a:r>
              <a:rPr lang="en-US" b="1" dirty="0" smtClean="0"/>
              <a:t>40.5%</a:t>
            </a:r>
            <a:r>
              <a:rPr lang="en-US" dirty="0" smtClean="0"/>
              <a:t> </a:t>
            </a:r>
          </a:p>
          <a:p>
            <a:r>
              <a:rPr lang="en-US" b="1" dirty="0" smtClean="0"/>
              <a:t>25–34</a:t>
            </a:r>
            <a:r>
              <a:rPr lang="en-US" dirty="0" smtClean="0"/>
              <a:t> → </a:t>
            </a:r>
            <a:r>
              <a:rPr lang="en-US" b="1" dirty="0" smtClean="0"/>
              <a:t>34.2%</a:t>
            </a:r>
            <a:endParaRPr lang="en-US" dirty="0" smtClean="0"/>
          </a:p>
          <a:p>
            <a:pPr lvl="0"/>
            <a:r>
              <a:rPr lang="en-US" b="1" dirty="0" smtClean="0"/>
              <a:t>35–44</a:t>
            </a:r>
            <a:r>
              <a:rPr lang="en-US" dirty="0" smtClean="0"/>
              <a:t> → </a:t>
            </a:r>
            <a:r>
              <a:rPr lang="en-US" b="1" dirty="0" smtClean="0"/>
              <a:t>34.0%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372A-1FD9-4318-8D92-C94C5FC2BF73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segment employees into risk tiers (e.g., top 10–20% as ‘high-risk’).”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“Playbook: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Team-level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heatmaps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leaders to see hotspots;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Manager prompts: ‘check workload distribution, clarify priorities, offer flex’;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Employee-facing options: schedule adjustments, time-off planning, or access to support.”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“Guardrails: we treat outputs as directional, not deterministic—human review is essential.”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Action- focus early pilots on the top-risk roles with tailored workload caps and manager coaching.”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372A-1FD9-4318-8D92-C94C5FC2BF73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We’ll </a:t>
            </a:r>
            <a:r>
              <a:rPr lang="en-US" b="1" dirty="0" smtClean="0"/>
              <a:t>reduce sustained peak weeks</a:t>
            </a:r>
            <a:r>
              <a:rPr lang="en-US" dirty="0" smtClean="0"/>
              <a:t>, add </a:t>
            </a:r>
            <a:r>
              <a:rPr lang="en-US" b="1" dirty="0" smtClean="0"/>
              <a:t>micro-flex</a:t>
            </a:r>
            <a:r>
              <a:rPr lang="en-US" dirty="0" smtClean="0"/>
              <a:t>, </a:t>
            </a:r>
            <a:r>
              <a:rPr lang="en-US" b="1" dirty="0" smtClean="0"/>
              <a:t>equip managers</a:t>
            </a:r>
            <a:r>
              <a:rPr lang="en-US" dirty="0" smtClean="0"/>
              <a:t>, and </a:t>
            </a:r>
            <a:r>
              <a:rPr lang="en-US" b="1" dirty="0" smtClean="0"/>
              <a:t>protect recovery time</a:t>
            </a:r>
            <a:r>
              <a:rPr lang="en-US" dirty="0" smtClean="0"/>
              <a:t>—then prove it in an </a:t>
            </a:r>
            <a:r>
              <a:rPr lang="en-US" b="1" dirty="0" smtClean="0"/>
              <a:t>8-week pilot</a:t>
            </a:r>
            <a:r>
              <a:rPr lang="en-US" dirty="0" smtClean="0"/>
              <a:t> in our highest-risk teams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Our HRBPs will partner with managers to run the pilot, enforce guardrails, support high-risk cases, and make sure interventions are fair, private, and compliant</a:t>
            </a:r>
            <a:r>
              <a:rPr lang="en-CA" dirty="0" smtClean="0"/>
              <a:t>-</a:t>
            </a:r>
            <a:r>
              <a:rPr lang="en-CA" b="1" dirty="0" smtClean="0"/>
              <a:t>Human resource business partners.</a:t>
            </a:r>
          </a:p>
          <a:p>
            <a:r>
              <a:rPr lang="en-CA" dirty="0" smtClean="0"/>
              <a:t/>
            </a:r>
            <a:br>
              <a:rPr lang="en-CA" dirty="0" smtClean="0"/>
            </a:br>
            <a:r>
              <a:rPr lang="en-US" dirty="0" smtClean="0"/>
              <a:t>RANDOM</a:t>
            </a:r>
            <a:r>
              <a:rPr lang="en-US" baseline="0" dirty="0" smtClean="0"/>
              <a:t> FOREST</a:t>
            </a:r>
            <a:r>
              <a:rPr lang="en-US" dirty="0" smtClean="0"/>
              <a:t> can </a:t>
            </a:r>
            <a:r>
              <a:rPr lang="en-US" b="1" dirty="0" smtClean="0"/>
              <a:t>rank employees/teams by risk</a:t>
            </a:r>
            <a:r>
              <a:rPr lang="en-US" dirty="0" smtClean="0"/>
              <a:t> so managers focus on the top-risk employees</a:t>
            </a:r>
          </a:p>
          <a:p>
            <a:r>
              <a:rPr lang="en-US" dirty="0" smtClean="0"/>
              <a:t>“The Random Forest ranks where burnout risk is </a:t>
            </a:r>
            <a:r>
              <a:rPr lang="en-US" b="1" dirty="0" smtClean="0"/>
              <a:t>highest</a:t>
            </a:r>
            <a:r>
              <a:rPr lang="en-US" dirty="0" smtClean="0"/>
              <a:t> and highlights </a:t>
            </a:r>
            <a:r>
              <a:rPr lang="en-US" b="1" dirty="0" smtClean="0"/>
              <a:t>why</a:t>
            </a:r>
            <a:r>
              <a:rPr lang="en-US" dirty="0" smtClean="0"/>
              <a:t>—role/arrangement/context, not just hours—so we can target fixes.”</a:t>
            </a:r>
          </a:p>
          <a:p>
            <a:r>
              <a:rPr lang="en-US" dirty="0" smtClean="0"/>
              <a:t>“We’ll use that ranking to </a:t>
            </a:r>
            <a:r>
              <a:rPr lang="en-US" b="1" dirty="0" smtClean="0"/>
              <a:t>pilot guardrails, flex, and manager routines</a:t>
            </a:r>
            <a:r>
              <a:rPr lang="en-US" dirty="0" smtClean="0"/>
              <a:t> in the highest-risk teams and track a </a:t>
            </a:r>
            <a:r>
              <a:rPr lang="en-US" b="1" dirty="0" smtClean="0"/>
              <a:t>3–5 point drop</a:t>
            </a:r>
            <a:r>
              <a:rPr lang="en-US" dirty="0" smtClean="0"/>
              <a:t> in high-burnout before scaling.”</a:t>
            </a:r>
          </a:p>
          <a:p>
            <a:endParaRPr lang="en-US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372A-1FD9-4318-8D92-C94C5FC2BF73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HRBPs will partner with managers to run the pilot, enforce guardrails, support high-risk cases, and make sure interventions are fair, private, and compliant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372A-1FD9-4318-8D92-C94C5FC2BF73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/>
            </a:r>
            <a:br>
              <a:rPr lang="en-CA" dirty="0" smtClean="0"/>
            </a:br>
            <a:r>
              <a:rPr lang="en-US" dirty="0" smtClean="0"/>
              <a:t>RANDOM</a:t>
            </a:r>
            <a:r>
              <a:rPr lang="en-US" baseline="0" dirty="0" smtClean="0"/>
              <a:t> FOREST</a:t>
            </a:r>
            <a:r>
              <a:rPr lang="en-US" dirty="0" smtClean="0"/>
              <a:t> can </a:t>
            </a:r>
            <a:r>
              <a:rPr lang="en-US" b="1" dirty="0" smtClean="0"/>
              <a:t>rank employees/teams by risk</a:t>
            </a:r>
            <a:r>
              <a:rPr lang="en-US" dirty="0" smtClean="0"/>
              <a:t> so managers focus on the top-risk employees</a:t>
            </a:r>
          </a:p>
          <a:p>
            <a:r>
              <a:rPr lang="en-US" dirty="0" smtClean="0"/>
              <a:t>“The Random Forest ranks where burnout risk is </a:t>
            </a:r>
            <a:r>
              <a:rPr lang="en-US" b="1" dirty="0" smtClean="0"/>
              <a:t>highest</a:t>
            </a:r>
            <a:r>
              <a:rPr lang="en-US" dirty="0" smtClean="0"/>
              <a:t> and highlights </a:t>
            </a:r>
            <a:r>
              <a:rPr lang="en-US" b="1" dirty="0" smtClean="0"/>
              <a:t>why</a:t>
            </a:r>
            <a:r>
              <a:rPr lang="en-US" dirty="0" smtClean="0"/>
              <a:t>—role/arrangement/context, not just hours—so we can target fixes.”</a:t>
            </a:r>
          </a:p>
          <a:p>
            <a:r>
              <a:rPr lang="en-US" dirty="0" smtClean="0"/>
              <a:t>“We’ll use that ranking to </a:t>
            </a:r>
            <a:r>
              <a:rPr lang="en-US" b="1" dirty="0" smtClean="0"/>
              <a:t>pilot guardrails, flex, and manager routines</a:t>
            </a:r>
            <a:r>
              <a:rPr lang="en-US" dirty="0" smtClean="0"/>
              <a:t> in the highest-risk teams and track a </a:t>
            </a:r>
            <a:r>
              <a:rPr lang="en-US" b="1" dirty="0" smtClean="0"/>
              <a:t>3–5 point drop</a:t>
            </a:r>
            <a:r>
              <a:rPr lang="en-US" dirty="0" smtClean="0"/>
              <a:t> in high-burnout before scaling.”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“ROC tells us how good our model is at </a:t>
            </a:r>
            <a:r>
              <a:rPr lang="en-US" b="1" dirty="0" smtClean="0"/>
              <a:t>sorting high-risk ahead of low-risk</a:t>
            </a:r>
            <a:r>
              <a:rPr lang="en-US" dirty="0" smtClean="0"/>
              <a:t> and where to set the </a:t>
            </a:r>
            <a:r>
              <a:rPr lang="en-US" b="1" dirty="0" smtClean="0"/>
              <a:t>alert threshold</a:t>
            </a:r>
            <a:r>
              <a:rPr lang="en-US" dirty="0" smtClean="0"/>
              <a:t> to catch more real cases without too many false alarms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372A-1FD9-4318-8D92-C94C5FC2BF73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</a:t>
            </a:r>
            <a:r>
              <a:rPr lang="en-US" dirty="0" smtClean="0"/>
              <a:t>op performer Random forest with </a:t>
            </a:r>
            <a:r>
              <a:rPr lang="en-US" b="1" dirty="0" smtClean="0"/>
              <a:t>accuracy ≈ 0.7287</a:t>
            </a:r>
            <a:r>
              <a:rPr lang="en-US" dirty="0" smtClean="0"/>
              <a:t> and </a:t>
            </a:r>
            <a:r>
              <a:rPr lang="en-US" b="1" dirty="0" smtClean="0"/>
              <a:t>ROC-AUC ≈ 0.8941</a:t>
            </a:r>
            <a:br>
              <a:rPr lang="en-US" b="1" dirty="0" smtClean="0"/>
            </a:br>
            <a:r>
              <a:rPr lang="en-US" b="1" dirty="0" smtClean="0"/>
              <a:t>Random Forest:</a:t>
            </a:r>
            <a:r>
              <a:rPr lang="en-US" dirty="0" smtClean="0"/>
              <a:t> An ensemble of many decision trees that each vote; the forest’s majority/average gives a </a:t>
            </a:r>
            <a:r>
              <a:rPr lang="en-US" b="1" dirty="0" smtClean="0"/>
              <a:t>more stable, less </a:t>
            </a:r>
            <a:r>
              <a:rPr lang="en-US" b="1" dirty="0" err="1" smtClean="0"/>
              <a:t>overfit</a:t>
            </a:r>
            <a:r>
              <a:rPr lang="en-US" dirty="0" smtClean="0"/>
              <a:t> prediction and captures non-linear patterns.</a:t>
            </a:r>
          </a:p>
          <a:p>
            <a:r>
              <a:rPr lang="en-US" b="1" dirty="0" smtClean="0"/>
              <a:t>Accuracy:</a:t>
            </a:r>
            <a:r>
              <a:rPr lang="en-US" dirty="0" smtClean="0"/>
              <a:t> The </a:t>
            </a:r>
            <a:r>
              <a:rPr lang="en-US" b="1" dirty="0" smtClean="0"/>
              <a:t>percent of predictions that are correct</a:t>
            </a:r>
            <a:r>
              <a:rPr lang="en-US" dirty="0" smtClean="0"/>
              <a:t> on the test set (overall correctness).</a:t>
            </a:r>
          </a:p>
          <a:p>
            <a:r>
              <a:rPr lang="en-US" b="1" dirty="0" smtClean="0"/>
              <a:t>ROC-AUC:</a:t>
            </a:r>
            <a:r>
              <a:rPr lang="en-US" dirty="0" smtClean="0"/>
              <a:t> How well the model </a:t>
            </a:r>
            <a:r>
              <a:rPr lang="en-US" b="1" dirty="0" smtClean="0"/>
              <a:t>ranks</a:t>
            </a:r>
            <a:r>
              <a:rPr lang="en-US" dirty="0" smtClean="0"/>
              <a:t> true positives above negatives </a:t>
            </a:r>
            <a:r>
              <a:rPr lang="en-US" b="1" dirty="0" smtClean="0"/>
              <a:t>across all thresholds</a:t>
            </a:r>
          </a:p>
          <a:p>
            <a:r>
              <a:rPr lang="en-US" dirty="0" smtClean="0"/>
              <a:t>higher AUC means your model is </a:t>
            </a:r>
            <a:r>
              <a:rPr lang="en-US" b="1" dirty="0" smtClean="0"/>
              <a:t>better at ordering employees by burnout risk</a:t>
            </a:r>
            <a:r>
              <a:rPr lang="en-US" dirty="0" smtClean="0"/>
              <a:t>, so managers can </a:t>
            </a:r>
            <a:r>
              <a:rPr lang="en-US" b="1" dirty="0" smtClean="0"/>
              <a:t>prioritize</a:t>
            </a:r>
            <a:r>
              <a:rPr lang="en-US" dirty="0" smtClean="0"/>
              <a:t> who to check in with first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372A-1FD9-4318-8D92-C94C5FC2BF73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Burnout causes a big (double-digit) drop in productivity, more sick days, and higher regrettable attrition. Replacing people is costly.</a:t>
            </a:r>
          </a:p>
          <a:p>
            <a:endParaRPr lang="en-CA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this work does: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Turns “well-being” into a clear, practical playbook with actions and metrics.</a:t>
            </a:r>
            <a:b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 goal is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build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predective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models and give strategies to control the burn out levels among employees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372A-1FD9-4318-8D92-C94C5FC2BF73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Post-Pandemic Remote Work Health Impact 2025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dataset presents a comprehensive, global snapshot of how remote, hybrid, and onsite work arrangements are influencing the mental and physical health of employees in the post-pandemic era. Collected in June 2025, this dataset aggregates responses from a diverse workforce spanning continents, industries, age groups, and job roles.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372A-1FD9-4318-8D92-C94C5FC2BF73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certain roles trend above average. Typically, roles with high deadline pressure, customer exposure, or incident response show elevated burnout.</a:t>
            </a:r>
            <a:b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Interpretation: the job design itself (interruptions, after-hours work, backlog volatility) appears as a structural driver.</a:t>
            </a:r>
            <a:b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372A-1FD9-4318-8D92-C94C5FC2BF73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Regional differences likely reflect time-zone coverage, local leave norms, and management practices.”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“Where risk is elevated, we should validate drivers with HRBPs: e.g., are teams covering late-night overlaps, or is there understaffing?”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“Action: region-specific scheduling guardrails and reinforcement of time-off norms.</a:t>
            </a:r>
          </a:p>
          <a:p>
            <a:endParaRPr lang="en-CA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HRBPs = Human Resources Business Partners.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372A-1FD9-4318-8D92-C94C5FC2BF73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 arrangement matters: mismatches between role demands and arrangement—e.g., on-site requirements paired with long commute times or remote roles lacking team cohesion—raise risk.”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“It’s not ‘remote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on-site’ universally; it’s ‘fit for the work + flexibility to handle peaks.’”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372A-1FD9-4318-8D92-C94C5FC2BF73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Hours per week show a clear non-linear effect—burnout risk increases disproportionately past certain thresholds.”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“Weekend or late-night work compounds the effect, even if total hours look ‘normal.’”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“Action: set red-line thresholds (e.g., consecutive &gt;X weeks above target hours) that trigger load balancing or manager review.”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372A-1FD9-4318-8D92-C94C5FC2BF73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Self-reported mental-health strain is among the strongest signals. When paired with high workload or low autonomy, risk escalates.”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“Stigma keeps some employees silent; our approach uses model-based pattern detection to surface risk without requiring disclosure.”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372A-1FD9-4318-8D92-C94C5FC2BF73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Physical health issues and poor sleep quality correlate with higher burnout—especially where schedules disrupt recovery time.”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“Action: nudges for recovery windows after late shifts, discourage back-to-back late/early days, and coordinate with benefits to promote preventive care.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372A-1FD9-4318-8D92-C94C5FC2BF73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23.png"/><Relationship Id="rId4" Type="http://schemas.openxmlformats.org/officeDocument/2006/relationships/image" Target="../media/image3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8F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26777" y="3049634"/>
            <a:ext cx="9161223" cy="723736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63135" y="3130821"/>
            <a:ext cx="11048081" cy="4025358"/>
            <a:chOff x="0" y="0"/>
            <a:chExt cx="14730775" cy="5367144"/>
          </a:xfrm>
        </p:grpSpPr>
        <p:sp>
          <p:nvSpPr>
            <p:cNvPr id="4" name="TextBox 4"/>
            <p:cNvSpPr txBox="1"/>
            <p:nvPr/>
          </p:nvSpPr>
          <p:spPr>
            <a:xfrm>
              <a:off x="0" y="-190500"/>
              <a:ext cx="14730775" cy="4064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997"/>
                </a:lnSpc>
              </a:pPr>
              <a:r>
                <a:rPr lang="en-US" sz="9998" b="1">
                  <a:solidFill>
                    <a:srgbClr val="FFF4ED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 Post-Pandemic Workforce Study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15133"/>
              <a:ext cx="14730775" cy="852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12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32341" y="9191625"/>
            <a:ext cx="685871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Presented by Aeliya Fatima Syeda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148" y="2504530"/>
            <a:ext cx="11052798" cy="8192887"/>
          </a:xfrm>
          <a:custGeom>
            <a:avLst/>
            <a:gdLst/>
            <a:ahLst/>
            <a:cxnLst/>
            <a:rect l="l" t="t" r="r" b="b"/>
            <a:pathLst>
              <a:path w="11052798" h="8192887">
                <a:moveTo>
                  <a:pt x="0" y="0"/>
                </a:moveTo>
                <a:lnTo>
                  <a:pt x="11052798" y="0"/>
                </a:lnTo>
                <a:lnTo>
                  <a:pt x="11052798" y="8192887"/>
                </a:lnTo>
                <a:lnTo>
                  <a:pt x="0" y="81928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73668" y="1364705"/>
            <a:ext cx="6538975" cy="21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</a:pPr>
            <a:r>
              <a:rPr lang="en-US" sz="6999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Mental Health &amp; Burnout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676659" y="597094"/>
            <a:ext cx="7611341" cy="9385106"/>
            <a:chOff x="0" y="0"/>
            <a:chExt cx="10148455" cy="12513474"/>
          </a:xfrm>
        </p:grpSpPr>
        <p:sp>
          <p:nvSpPr>
            <p:cNvPr id="5" name="TextBox 5"/>
            <p:cNvSpPr txBox="1"/>
            <p:nvPr/>
          </p:nvSpPr>
          <p:spPr>
            <a:xfrm>
              <a:off x="0" y="-142875"/>
              <a:ext cx="10148455" cy="1597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77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67275"/>
              <a:ext cx="10148455" cy="10646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85184" lvl="1" indent="-442592" algn="l">
                <a:lnSpc>
                  <a:spcPts val="5739"/>
                </a:lnSpc>
                <a:buFont typeface="Arial"/>
                <a:buChar char="•"/>
              </a:pPr>
              <a:r>
                <a:rPr lang="en-US" sz="4099" b="1" dirty="0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PTSD – 13.14%</a:t>
              </a:r>
            </a:p>
            <a:p>
              <a:pPr marL="885184" lvl="1" indent="-442592" algn="l">
                <a:lnSpc>
                  <a:spcPts val="5739"/>
                </a:lnSpc>
                <a:buFont typeface="Arial"/>
                <a:buChar char="•"/>
              </a:pPr>
              <a:r>
                <a:rPr lang="en-US" sz="4099" b="1" dirty="0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Stress Disorder – 12.56%</a:t>
              </a:r>
            </a:p>
            <a:p>
              <a:pPr marL="885184" lvl="1" indent="-442592" algn="l">
                <a:lnSpc>
                  <a:spcPts val="5739"/>
                </a:lnSpc>
                <a:buFont typeface="Arial"/>
                <a:buChar char="•"/>
              </a:pPr>
              <a:r>
                <a:rPr lang="en-US" sz="4099" b="1" dirty="0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Anxiety – 12.52%</a:t>
              </a:r>
            </a:p>
            <a:p>
              <a:pPr marL="885184" lvl="1" indent="-442592" algn="l">
                <a:lnSpc>
                  <a:spcPts val="5739"/>
                </a:lnSpc>
                <a:buFont typeface="Arial"/>
                <a:buChar char="•"/>
              </a:pPr>
              <a:r>
                <a:rPr lang="en-US" sz="4099" b="1" dirty="0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Depression – 12.35%</a:t>
              </a:r>
            </a:p>
            <a:p>
              <a:pPr marL="885184" lvl="1" indent="-442592" algn="l">
                <a:lnSpc>
                  <a:spcPts val="5739"/>
                </a:lnSpc>
                <a:buFont typeface="Arial"/>
                <a:buChar char="•"/>
              </a:pPr>
              <a:r>
                <a:rPr lang="en-US" sz="4099" b="1" dirty="0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Burnout (self-reported) – 12.31%</a:t>
              </a:r>
            </a:p>
            <a:p>
              <a:pPr marL="885184" lvl="1" indent="-442592" algn="l">
                <a:lnSpc>
                  <a:spcPts val="5739"/>
                </a:lnSpc>
                <a:buFont typeface="Arial"/>
                <a:buChar char="•"/>
              </a:pPr>
              <a:r>
                <a:rPr lang="en-US" sz="4099" b="1" dirty="0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ADHD – 11.44%</a:t>
              </a:r>
            </a:p>
            <a:p>
              <a:pPr marL="885184" lvl="1" indent="-442592" algn="l">
                <a:lnSpc>
                  <a:spcPts val="5739"/>
                </a:lnSpc>
                <a:buFont typeface="Arial"/>
                <a:buChar char="•"/>
              </a:pPr>
              <a:r>
                <a:rPr lang="en-US" sz="4099" b="1" dirty="0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Other – 25.66%</a:t>
              </a: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These conditions directly affect focus, energy, and resilience — critical for sustained performance.</a:t>
              </a: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7206" y="3520530"/>
            <a:ext cx="6063234" cy="6476806"/>
          </a:xfrm>
          <a:custGeom>
            <a:avLst/>
            <a:gdLst/>
            <a:ahLst/>
            <a:cxnLst/>
            <a:rect l="l" t="t" r="r" b="b"/>
            <a:pathLst>
              <a:path w="6063234" h="6476806">
                <a:moveTo>
                  <a:pt x="0" y="0"/>
                </a:moveTo>
                <a:lnTo>
                  <a:pt x="6063235" y="0"/>
                </a:lnTo>
                <a:lnTo>
                  <a:pt x="6063235" y="6476805"/>
                </a:lnTo>
                <a:lnTo>
                  <a:pt x="0" y="64768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8" b="-39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73668" y="1364705"/>
            <a:ext cx="6538975" cy="21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</a:pPr>
            <a:r>
              <a:rPr lang="en-US" sz="6999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Physical Health 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112643" y="1488530"/>
            <a:ext cx="10692744" cy="8508806"/>
            <a:chOff x="0" y="0"/>
            <a:chExt cx="14256992" cy="11345074"/>
          </a:xfrm>
        </p:grpSpPr>
        <p:sp>
          <p:nvSpPr>
            <p:cNvPr id="5" name="TextBox 5"/>
            <p:cNvSpPr txBox="1"/>
            <p:nvPr/>
          </p:nvSpPr>
          <p:spPr>
            <a:xfrm>
              <a:off x="0" y="-142875"/>
              <a:ext cx="14256992" cy="1597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77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67275"/>
              <a:ext cx="14256992" cy="9477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85184" lvl="1" indent="-442592" algn="l">
                <a:lnSpc>
                  <a:spcPts val="5739"/>
                </a:lnSpc>
                <a:buFont typeface="Arial"/>
                <a:buChar char="•"/>
              </a:pPr>
              <a:r>
                <a:rPr lang="en-US" sz="4099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Physical issues in High Burnout group:</a:t>
              </a:r>
            </a:p>
            <a:p>
              <a:pPr marL="885184" lvl="1" indent="-442592" algn="l">
                <a:lnSpc>
                  <a:spcPts val="5739"/>
                </a:lnSpc>
                <a:buFont typeface="Arial"/>
                <a:buChar char="•"/>
              </a:pPr>
              <a:r>
                <a:rPr lang="en-US" sz="4099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Eye Strain – 51.33%</a:t>
              </a:r>
            </a:p>
            <a:p>
              <a:pPr marL="885184" lvl="1" indent="-442592" algn="l">
                <a:lnSpc>
                  <a:spcPts val="5739"/>
                </a:lnSpc>
                <a:buFont typeface="Arial"/>
                <a:buChar char="•"/>
              </a:pPr>
              <a:r>
                <a:rPr lang="en-US" sz="4099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Back Pain – 49.42%</a:t>
              </a:r>
            </a:p>
            <a:p>
              <a:pPr marL="885184" lvl="1" indent="-442592" algn="l">
                <a:lnSpc>
                  <a:spcPts val="5739"/>
                </a:lnSpc>
                <a:buFont typeface="Arial"/>
                <a:buChar char="•"/>
              </a:pPr>
              <a:r>
                <a:rPr lang="en-US" sz="4099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Shoulder Pain – 47.80%</a:t>
              </a:r>
            </a:p>
            <a:p>
              <a:pPr marL="885184" lvl="1" indent="-442592" algn="l">
                <a:lnSpc>
                  <a:spcPts val="5739"/>
                </a:lnSpc>
                <a:buFont typeface="Arial"/>
                <a:buChar char="•"/>
              </a:pPr>
              <a:r>
                <a:rPr lang="en-US" sz="4099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Neck Pain – 25.17%</a:t>
              </a:r>
            </a:p>
            <a:p>
              <a:pPr marL="885184" lvl="1" indent="-442592" algn="l">
                <a:lnSpc>
                  <a:spcPts val="5739"/>
                </a:lnSpc>
                <a:buFont typeface="Arial"/>
                <a:buChar char="•"/>
              </a:pPr>
              <a:r>
                <a:rPr lang="en-US" sz="4099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Wrist Pain – 14.76%</a:t>
              </a:r>
            </a:p>
            <a:p>
              <a:pPr marL="885184" lvl="1" indent="-442592" algn="l">
                <a:lnSpc>
                  <a:spcPts val="57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4099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These symptoms align with screen-heavy, sedentary work — especially remote/hybrid setups.</a:t>
              </a: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79901" y="1028700"/>
            <a:ext cx="4151221" cy="3206818"/>
          </a:xfrm>
          <a:custGeom>
            <a:avLst/>
            <a:gdLst/>
            <a:ahLst/>
            <a:cxnLst/>
            <a:rect l="l" t="t" r="r" b="b"/>
            <a:pathLst>
              <a:path w="4151221" h="3206818">
                <a:moveTo>
                  <a:pt x="0" y="0"/>
                </a:moveTo>
                <a:lnTo>
                  <a:pt x="4151221" y="0"/>
                </a:lnTo>
                <a:lnTo>
                  <a:pt x="4151221" y="3206818"/>
                </a:lnTo>
                <a:lnTo>
                  <a:pt x="0" y="3206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22114" y="3807611"/>
            <a:ext cx="7475922" cy="5737770"/>
          </a:xfrm>
          <a:custGeom>
            <a:avLst/>
            <a:gdLst/>
            <a:ahLst/>
            <a:cxnLst/>
            <a:rect l="l" t="t" r="r" b="b"/>
            <a:pathLst>
              <a:path w="7475922" h="5737770">
                <a:moveTo>
                  <a:pt x="0" y="0"/>
                </a:moveTo>
                <a:lnTo>
                  <a:pt x="7475922" y="0"/>
                </a:lnTo>
                <a:lnTo>
                  <a:pt x="7475922" y="5737771"/>
                </a:lnTo>
                <a:lnTo>
                  <a:pt x="0" y="57377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52606" y="1136684"/>
            <a:ext cx="6538975" cy="21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</a:pPr>
            <a:r>
              <a:rPr lang="en-US" sz="6999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Social &amp; Work-Life Balance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44000" y="3520530"/>
            <a:ext cx="7987122" cy="5208075"/>
            <a:chOff x="0" y="0"/>
            <a:chExt cx="10649496" cy="6944100"/>
          </a:xfrm>
        </p:grpSpPr>
        <p:sp>
          <p:nvSpPr>
            <p:cNvPr id="6" name="TextBox 6"/>
            <p:cNvSpPr txBox="1"/>
            <p:nvPr/>
          </p:nvSpPr>
          <p:spPr>
            <a:xfrm>
              <a:off x="0" y="-142875"/>
              <a:ext cx="10649496" cy="1597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77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24425"/>
              <a:ext cx="10649496" cy="5019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High burnout employees show lower work-life balance and greater social isolation.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Even small shifts in these scores can tip employees into burnout, making them critical early warning signs.</a:t>
              </a: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Addressing connection and workload boundaries can reduce risk quickly.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032250"/>
            <a:ext cx="7841682" cy="6008689"/>
          </a:xfrm>
          <a:custGeom>
            <a:avLst/>
            <a:gdLst/>
            <a:ahLst/>
            <a:cxnLst/>
            <a:rect l="l" t="t" r="r" b="b"/>
            <a:pathLst>
              <a:path w="7841682" h="6008689">
                <a:moveTo>
                  <a:pt x="0" y="0"/>
                </a:moveTo>
                <a:lnTo>
                  <a:pt x="7841682" y="0"/>
                </a:lnTo>
                <a:lnTo>
                  <a:pt x="7841682" y="6008689"/>
                </a:lnTo>
                <a:lnTo>
                  <a:pt x="0" y="60086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489499" y="1878525"/>
            <a:ext cx="7987122" cy="8408475"/>
            <a:chOff x="0" y="0"/>
            <a:chExt cx="10649496" cy="11211300"/>
          </a:xfrm>
        </p:grpSpPr>
        <p:sp>
          <p:nvSpPr>
            <p:cNvPr id="4" name="TextBox 4"/>
            <p:cNvSpPr txBox="1"/>
            <p:nvPr/>
          </p:nvSpPr>
          <p:spPr>
            <a:xfrm>
              <a:off x="0" y="-142875"/>
              <a:ext cx="10649496" cy="1597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77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24425"/>
              <a:ext cx="10649496" cy="9286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Job Role – Certain roles, such as HR Managers and IT Support, carry disproportionately high risk.</a:t>
              </a:r>
            </a:p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Region – Asia and South America have the highest burnout rates.</a:t>
              </a:r>
            </a:p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Mental Health Status – Conditions like stress disorder, anxiety, and depression strongly correlate with high burnout.</a:t>
              </a:r>
            </a:p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Work-Life Balance Score – Lower scores consistently align with higher burnout risk.</a:t>
              </a:r>
            </a:p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Work Arrangement – Remote workers have the highest burnout levels at 86%</a:t>
              </a: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382451" y="738700"/>
            <a:ext cx="9753682" cy="21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</a:pPr>
            <a:r>
              <a:rPr lang="en-US" sz="6999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Predictive Modeling top predictors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44275" y="2255695"/>
            <a:ext cx="6943725" cy="8229600"/>
          </a:xfrm>
          <a:custGeom>
            <a:avLst/>
            <a:gdLst/>
            <a:ahLst/>
            <a:cxnLst/>
            <a:rect l="l" t="t" r="r" b="b"/>
            <a:pathLst>
              <a:path w="6943725" h="8229600">
                <a:moveTo>
                  <a:pt x="0" y="0"/>
                </a:moveTo>
                <a:lnTo>
                  <a:pt x="6943725" y="0"/>
                </a:lnTo>
                <a:lnTo>
                  <a:pt x="694372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3788" y="2016951"/>
            <a:ext cx="9753682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</a:pPr>
            <a:r>
              <a:rPr lang="en-US" sz="6999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Recommendations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63788" y="2140776"/>
            <a:ext cx="8493779" cy="2007675"/>
            <a:chOff x="0" y="0"/>
            <a:chExt cx="11325039" cy="2676900"/>
          </a:xfrm>
        </p:grpSpPr>
        <p:sp>
          <p:nvSpPr>
            <p:cNvPr id="5" name="TextBox 5"/>
            <p:cNvSpPr txBox="1"/>
            <p:nvPr/>
          </p:nvSpPr>
          <p:spPr>
            <a:xfrm>
              <a:off x="0" y="-142875"/>
              <a:ext cx="11325039" cy="1597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77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24425"/>
              <a:ext cx="11325039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63788" y="1939293"/>
            <a:ext cx="11121100" cy="7319007"/>
            <a:chOff x="0" y="0"/>
            <a:chExt cx="14828133" cy="9758676"/>
          </a:xfrm>
        </p:grpSpPr>
        <p:sp>
          <p:nvSpPr>
            <p:cNvPr id="8" name="TextBox 8"/>
            <p:cNvSpPr txBox="1"/>
            <p:nvPr/>
          </p:nvSpPr>
          <p:spPr>
            <a:xfrm>
              <a:off x="0" y="-161925"/>
              <a:ext cx="14828133" cy="1858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188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249372"/>
              <a:ext cx="14828133" cy="7509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477" lvl="1" indent="-377738" algn="l">
                <a:lnSpc>
                  <a:spcPts val="4898"/>
                </a:lnSpc>
                <a:buFont typeface="Arial"/>
                <a:buChar char="•"/>
              </a:pPr>
              <a:r>
                <a:rPr lang="en-US" sz="3499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Mental health support programs — counseling, stress management workshops, and stigma-free access to care.</a:t>
              </a:r>
            </a:p>
            <a:p>
              <a:pPr marL="755477" lvl="1" indent="-377738" algn="l">
                <a:lnSpc>
                  <a:spcPts val="4898"/>
                </a:lnSpc>
                <a:buFont typeface="Arial"/>
                <a:buChar char="•"/>
              </a:pPr>
              <a:r>
                <a:rPr lang="en-US" sz="3499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Ergonomic and eye health interventions — addressing top physical complaints (eye strain 51%, back pain 49%, shoulder pain 48%).</a:t>
              </a:r>
            </a:p>
            <a:p>
              <a:pPr marL="755477" lvl="1" indent="-377738" algn="l">
                <a:lnSpc>
                  <a:spcPts val="489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499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Quarterly monitoring of Work-Life Balance and Social Isolation scores to detect early signs of burnout and intervene before escalation.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1344275" y="1028700"/>
            <a:ext cx="1622915" cy="1245587"/>
          </a:xfrm>
          <a:custGeom>
            <a:avLst/>
            <a:gdLst/>
            <a:ahLst/>
            <a:cxnLst/>
            <a:rect l="l" t="t" r="r" b="b"/>
            <a:pathLst>
              <a:path w="1622915" h="1245587">
                <a:moveTo>
                  <a:pt x="0" y="0"/>
                </a:moveTo>
                <a:lnTo>
                  <a:pt x="1622915" y="0"/>
                </a:lnTo>
                <a:lnTo>
                  <a:pt x="1622915" y="1245587"/>
                </a:lnTo>
                <a:lnTo>
                  <a:pt x="0" y="1245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54702" y="3448167"/>
            <a:ext cx="10854162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</a:pPr>
            <a:r>
              <a:rPr lang="en-US" sz="6999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Impact &amp; Next Steps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4102217"/>
            <a:ext cx="17369666" cy="5741475"/>
            <a:chOff x="0" y="0"/>
            <a:chExt cx="23159555" cy="7655300"/>
          </a:xfrm>
        </p:grpSpPr>
        <p:sp>
          <p:nvSpPr>
            <p:cNvPr id="4" name="TextBox 4"/>
            <p:cNvSpPr txBox="1"/>
            <p:nvPr/>
          </p:nvSpPr>
          <p:spPr>
            <a:xfrm>
              <a:off x="0" y="-142875"/>
              <a:ext cx="23159555" cy="1597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77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24425"/>
              <a:ext cx="23159555" cy="573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Impact Potential: Implementing these targeted actions could reduce burnout by 10–15% in the first year, driving measurable gains in employee retention, lowering healthcare costs, and improving productivity.</a:t>
              </a:r>
            </a:p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Next Steps: Integrate burnout scoring into HR dashboards for real-time risk tracking.</a:t>
              </a:r>
            </a:p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Pilot targeted programs in high-risk roles and regions, focusing on both mental and physical health.</a:t>
              </a:r>
            </a:p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Measure and adjust based on quarterly engagement and burnout metrics.</a:t>
              </a:r>
            </a:p>
            <a:p>
              <a:pPr marL="647700" lvl="1" indent="-323850" algn="l">
                <a:lnSpc>
                  <a:spcPts val="42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Call to Action: Decide today on the pilot scope so we can move into implementation and start reversing burnout trends within the next quarter.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3538940" y="317892"/>
            <a:ext cx="3739846" cy="4825608"/>
          </a:xfrm>
          <a:custGeom>
            <a:avLst/>
            <a:gdLst/>
            <a:ahLst/>
            <a:cxnLst/>
            <a:rect l="l" t="t" r="r" b="b"/>
            <a:pathLst>
              <a:path w="3739846" h="4825608">
                <a:moveTo>
                  <a:pt x="0" y="0"/>
                </a:moveTo>
                <a:lnTo>
                  <a:pt x="3739846" y="0"/>
                </a:lnTo>
                <a:lnTo>
                  <a:pt x="3739846" y="4825608"/>
                </a:lnTo>
                <a:lnTo>
                  <a:pt x="0" y="4825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56462" y="3143298"/>
            <a:ext cx="6879406" cy="5365936"/>
          </a:xfrm>
          <a:custGeom>
            <a:avLst/>
            <a:gdLst/>
            <a:ahLst/>
            <a:cxnLst/>
            <a:rect l="l" t="t" r="r" b="b"/>
            <a:pathLst>
              <a:path w="6879406" h="5365936">
                <a:moveTo>
                  <a:pt x="0" y="0"/>
                </a:moveTo>
                <a:lnTo>
                  <a:pt x="6879405" y="0"/>
                </a:lnTo>
                <a:lnTo>
                  <a:pt x="6879405" y="5365936"/>
                </a:lnTo>
                <a:lnTo>
                  <a:pt x="0" y="5365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78872" y="5916167"/>
            <a:ext cx="2443162" cy="4114800"/>
          </a:xfrm>
          <a:custGeom>
            <a:avLst/>
            <a:gdLst/>
            <a:ahLst/>
            <a:cxnLst/>
            <a:rect l="l" t="t" r="r" b="b"/>
            <a:pathLst>
              <a:path w="2443162" h="4114800">
                <a:moveTo>
                  <a:pt x="0" y="0"/>
                </a:moveTo>
                <a:lnTo>
                  <a:pt x="2443163" y="0"/>
                </a:lnTo>
                <a:lnTo>
                  <a:pt x="24431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808130"/>
            <a:ext cx="7103173" cy="4670336"/>
          </a:xfrm>
          <a:custGeom>
            <a:avLst/>
            <a:gdLst/>
            <a:ahLst/>
            <a:cxnLst/>
            <a:rect l="l" t="t" r="r" b="b"/>
            <a:pathLst>
              <a:path w="7103173" h="4670336">
                <a:moveTo>
                  <a:pt x="0" y="0"/>
                </a:moveTo>
                <a:lnTo>
                  <a:pt x="7103173" y="0"/>
                </a:lnTo>
                <a:lnTo>
                  <a:pt x="7103173" y="4670336"/>
                </a:lnTo>
                <a:lnTo>
                  <a:pt x="0" y="46703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94743" y="3373182"/>
            <a:ext cx="5266944" cy="4114800"/>
          </a:xfrm>
          <a:custGeom>
            <a:avLst/>
            <a:gdLst/>
            <a:ahLst/>
            <a:cxnLst/>
            <a:rect l="l" t="t" r="r" b="b"/>
            <a:pathLst>
              <a:path w="5266944" h="4114800">
                <a:moveTo>
                  <a:pt x="0" y="0"/>
                </a:moveTo>
                <a:lnTo>
                  <a:pt x="5266944" y="0"/>
                </a:lnTo>
                <a:lnTo>
                  <a:pt x="52669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23417" y="4981575"/>
            <a:ext cx="6538975" cy="141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29"/>
              </a:lnSpc>
            </a:pPr>
            <a:r>
              <a:rPr lang="en-US" sz="8299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APPENDIX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2879" y="183983"/>
            <a:ext cx="13400202" cy="10103017"/>
          </a:xfrm>
          <a:custGeom>
            <a:avLst/>
            <a:gdLst/>
            <a:ahLst/>
            <a:cxnLst/>
            <a:rect l="l" t="t" r="r" b="b"/>
            <a:pathLst>
              <a:path w="13400202" h="10103017">
                <a:moveTo>
                  <a:pt x="0" y="0"/>
                </a:moveTo>
                <a:lnTo>
                  <a:pt x="13400202" y="0"/>
                </a:lnTo>
                <a:lnTo>
                  <a:pt x="13400202" y="10103017"/>
                </a:lnTo>
                <a:lnTo>
                  <a:pt x="0" y="10103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26"/>
            </a:stretch>
          </a:blipFill>
        </p:spPr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54678" y="384546"/>
            <a:ext cx="11293596" cy="9627791"/>
          </a:xfrm>
          <a:custGeom>
            <a:avLst/>
            <a:gdLst/>
            <a:ahLst/>
            <a:cxnLst/>
            <a:rect l="l" t="t" r="r" b="b"/>
            <a:pathLst>
              <a:path w="11293596" h="9627791">
                <a:moveTo>
                  <a:pt x="0" y="0"/>
                </a:moveTo>
                <a:lnTo>
                  <a:pt x="11293597" y="0"/>
                </a:lnTo>
                <a:lnTo>
                  <a:pt x="11293597" y="9627791"/>
                </a:lnTo>
                <a:lnTo>
                  <a:pt x="0" y="9627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7957" y="4413207"/>
            <a:ext cx="4641474" cy="4653106"/>
          </a:xfrm>
          <a:custGeom>
            <a:avLst/>
            <a:gdLst/>
            <a:ahLst/>
            <a:cxnLst/>
            <a:rect l="l" t="t" r="r" b="b"/>
            <a:pathLst>
              <a:path w="4641474" h="4653106">
                <a:moveTo>
                  <a:pt x="0" y="0"/>
                </a:moveTo>
                <a:lnTo>
                  <a:pt x="4641474" y="0"/>
                </a:lnTo>
                <a:lnTo>
                  <a:pt x="4641474" y="4653107"/>
                </a:lnTo>
                <a:lnTo>
                  <a:pt x="0" y="465310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651" y="635402"/>
            <a:ext cx="6556578" cy="1893212"/>
          </a:xfrm>
          <a:custGeom>
            <a:avLst/>
            <a:gdLst/>
            <a:ahLst/>
            <a:cxnLst/>
            <a:rect l="l" t="t" r="r" b="b"/>
            <a:pathLst>
              <a:path w="6556578" h="1893212">
                <a:moveTo>
                  <a:pt x="0" y="0"/>
                </a:moveTo>
                <a:lnTo>
                  <a:pt x="6556577" y="0"/>
                </a:lnTo>
                <a:lnTo>
                  <a:pt x="6556577" y="1893212"/>
                </a:lnTo>
                <a:lnTo>
                  <a:pt x="0" y="189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2568330" y="3388281"/>
            <a:ext cx="10287000" cy="3510439"/>
          </a:xfrm>
          <a:custGeom>
            <a:avLst/>
            <a:gdLst/>
            <a:ahLst/>
            <a:cxnLst/>
            <a:rect l="l" t="t" r="r" b="b"/>
            <a:pathLst>
              <a:path w="10287000" h="3510439">
                <a:moveTo>
                  <a:pt x="0" y="0"/>
                </a:moveTo>
                <a:lnTo>
                  <a:pt x="10287000" y="0"/>
                </a:lnTo>
                <a:lnTo>
                  <a:pt x="10287000" y="3510438"/>
                </a:lnTo>
                <a:lnTo>
                  <a:pt x="0" y="3510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134093"/>
            <a:ext cx="14456179" cy="662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8817" lvl="1" indent="-594409" algn="l">
              <a:lnSpc>
                <a:spcPts val="9250"/>
              </a:lnSpc>
              <a:buAutoNum type="arabicPeriod"/>
            </a:pPr>
            <a:r>
              <a:rPr lang="en-US" sz="550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 &amp; Context  </a:t>
            </a:r>
          </a:p>
          <a:p>
            <a:pPr marL="1188817" lvl="1" indent="-594409" algn="l">
              <a:lnSpc>
                <a:spcPts val="6056"/>
              </a:lnSpc>
              <a:buAutoNum type="arabicPeriod"/>
            </a:pPr>
            <a:r>
              <a:rPr lang="en-US" sz="550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Business Challenge  </a:t>
            </a:r>
          </a:p>
          <a:p>
            <a:pPr marL="1188817" lvl="1" indent="-594409" algn="l">
              <a:lnSpc>
                <a:spcPts val="6056"/>
              </a:lnSpc>
              <a:buAutoNum type="arabicPeriod"/>
            </a:pPr>
            <a:r>
              <a:rPr lang="en-US" sz="550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Overview  </a:t>
            </a:r>
          </a:p>
          <a:p>
            <a:pPr marL="1188817" lvl="1" indent="-594409" algn="l">
              <a:lnSpc>
                <a:spcPts val="6056"/>
              </a:lnSpc>
              <a:buAutoNum type="arabicPeriod"/>
            </a:pPr>
            <a:r>
              <a:rPr lang="en-US" sz="550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Work Patterns &amp; Health Indicators  </a:t>
            </a:r>
          </a:p>
          <a:p>
            <a:pPr marL="1188817" lvl="1" indent="-594409" algn="l">
              <a:lnSpc>
                <a:spcPts val="6056"/>
              </a:lnSpc>
              <a:buAutoNum type="arabicPeriod"/>
            </a:pPr>
            <a:r>
              <a:rPr lang="en-US" sz="550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Predictive Modeling Insights  </a:t>
            </a:r>
          </a:p>
          <a:p>
            <a:pPr marL="1188817" lvl="1" indent="-594409" algn="l">
              <a:lnSpc>
                <a:spcPts val="6056"/>
              </a:lnSpc>
              <a:buAutoNum type="arabicPeriod"/>
            </a:pPr>
            <a:r>
              <a:rPr lang="en-US" sz="550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Recommendations  </a:t>
            </a:r>
          </a:p>
          <a:p>
            <a:pPr marL="1188817" lvl="1" indent="-594409" algn="l">
              <a:lnSpc>
                <a:spcPts val="6056"/>
              </a:lnSpc>
              <a:buAutoNum type="arabicPeriod"/>
            </a:pPr>
            <a:r>
              <a:rPr lang="en-US" sz="550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Impact Potential  </a:t>
            </a:r>
          </a:p>
          <a:p>
            <a:pPr marL="1188817" lvl="1" indent="-594409" algn="l">
              <a:lnSpc>
                <a:spcPts val="6056"/>
              </a:lnSpc>
              <a:buAutoNum type="arabicPeriod"/>
            </a:pPr>
            <a:r>
              <a:rPr lang="en-US" sz="550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Next Steps  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943100"/>
            <a:ext cx="14325600" cy="790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80433" y="1263711"/>
            <a:ext cx="2156850" cy="2801104"/>
          </a:xfrm>
          <a:custGeom>
            <a:avLst/>
            <a:gdLst/>
            <a:ahLst/>
            <a:cxnLst/>
            <a:rect l="l" t="t" r="r" b="b"/>
            <a:pathLst>
              <a:path w="2156850" h="2801104">
                <a:moveTo>
                  <a:pt x="0" y="0"/>
                </a:moveTo>
                <a:lnTo>
                  <a:pt x="2156851" y="0"/>
                </a:lnTo>
                <a:lnTo>
                  <a:pt x="2156851" y="2801104"/>
                </a:lnTo>
                <a:lnTo>
                  <a:pt x="0" y="280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05476" y="518510"/>
            <a:ext cx="7435748" cy="6165083"/>
          </a:xfrm>
          <a:custGeom>
            <a:avLst/>
            <a:gdLst/>
            <a:ahLst/>
            <a:cxnLst/>
            <a:rect l="l" t="t" r="r" b="b"/>
            <a:pathLst>
              <a:path w="7435748" h="6165083">
                <a:moveTo>
                  <a:pt x="0" y="0"/>
                </a:moveTo>
                <a:lnTo>
                  <a:pt x="7435748" y="0"/>
                </a:lnTo>
                <a:lnTo>
                  <a:pt x="7435748" y="6165083"/>
                </a:lnTo>
                <a:lnTo>
                  <a:pt x="0" y="6165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00" t="-719" b="-719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830272" y="5143500"/>
            <a:ext cx="11081079" cy="5105180"/>
            <a:chOff x="0" y="0"/>
            <a:chExt cx="14774772" cy="6806907"/>
          </a:xfrm>
        </p:grpSpPr>
        <p:sp>
          <p:nvSpPr>
            <p:cNvPr id="5" name="TextBox 5"/>
            <p:cNvSpPr txBox="1"/>
            <p:nvPr/>
          </p:nvSpPr>
          <p:spPr>
            <a:xfrm>
              <a:off x="0" y="-142875"/>
              <a:ext cx="14774772" cy="15688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721"/>
                </a:lnSpc>
              </a:pPr>
              <a:r>
                <a:rPr lang="en-US" sz="7019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Executive Summary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93107"/>
              <a:ext cx="14774772" cy="4913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17"/>
                </a:lnSpc>
                <a:spcBef>
                  <a:spcPct val="0"/>
                </a:spcBef>
              </a:pPr>
              <a:r>
                <a:rPr lang="en-US" sz="294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The study highlights the </a:t>
              </a:r>
              <a:r>
                <a:rPr lang="en-US" sz="2940" b="1" u="none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significant obstacles</a:t>
              </a:r>
              <a:r>
                <a:rPr lang="en-US" sz="294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businesses face in managing employee burnout effectively.</a:t>
              </a:r>
            </a:p>
            <a:p>
              <a:pPr marL="634903" lvl="1" indent="-317452" algn="l">
                <a:lnSpc>
                  <a:spcPts val="411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4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Burnout rates remain high post-pandemic, impacting productivity &amp; retention.</a:t>
              </a:r>
            </a:p>
            <a:p>
              <a:pPr marL="634903" lvl="1" indent="-317452" algn="l">
                <a:lnSpc>
                  <a:spcPts val="411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4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Our analysis identifies key roles, regions, and factors linked to burnout risk.</a:t>
              </a:r>
            </a:p>
            <a:p>
              <a:pPr marL="0" lvl="0" indent="0" algn="l">
                <a:lnSpc>
                  <a:spcPts val="4117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73607" y="1736906"/>
            <a:ext cx="7897178" cy="8550094"/>
          </a:xfrm>
          <a:custGeom>
            <a:avLst/>
            <a:gdLst/>
            <a:ahLst/>
            <a:cxnLst/>
            <a:rect l="l" t="t" r="r" b="b"/>
            <a:pathLst>
              <a:path w="7897178" h="8550094">
                <a:moveTo>
                  <a:pt x="0" y="0"/>
                </a:moveTo>
                <a:lnTo>
                  <a:pt x="7897178" y="0"/>
                </a:lnTo>
                <a:lnTo>
                  <a:pt x="7897178" y="8550094"/>
                </a:lnTo>
                <a:lnTo>
                  <a:pt x="0" y="8550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2795" y="668107"/>
            <a:ext cx="9242834" cy="6724162"/>
          </a:xfrm>
          <a:custGeom>
            <a:avLst/>
            <a:gdLst/>
            <a:ahLst/>
            <a:cxnLst/>
            <a:rect l="l" t="t" r="r" b="b"/>
            <a:pathLst>
              <a:path w="9242834" h="6724162">
                <a:moveTo>
                  <a:pt x="0" y="0"/>
                </a:moveTo>
                <a:lnTo>
                  <a:pt x="9242834" y="0"/>
                </a:lnTo>
                <a:lnTo>
                  <a:pt x="9242834" y="6724162"/>
                </a:lnTo>
                <a:lnTo>
                  <a:pt x="0" y="67241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6011953"/>
            <a:ext cx="12271023" cy="4141275"/>
            <a:chOff x="0" y="0"/>
            <a:chExt cx="16361364" cy="5521700"/>
          </a:xfrm>
        </p:grpSpPr>
        <p:sp>
          <p:nvSpPr>
            <p:cNvPr id="5" name="TextBox 5"/>
            <p:cNvSpPr txBox="1"/>
            <p:nvPr/>
          </p:nvSpPr>
          <p:spPr>
            <a:xfrm>
              <a:off x="0" y="-142875"/>
              <a:ext cx="16361364" cy="1597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77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24425"/>
              <a:ext cx="16361364" cy="3597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Burnout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leads to:</a:t>
              </a:r>
            </a:p>
            <a:p>
              <a:pPr marL="647700" lvl="1" indent="-323850" algn="l">
                <a:lnSpc>
                  <a:spcPts val="42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Lower productivity (est. 15–20% drop in output)</a:t>
              </a:r>
            </a:p>
            <a:p>
              <a:pPr marL="647700" lvl="1" indent="-323850" algn="l">
                <a:lnSpc>
                  <a:spcPts val="42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Higher turnover (up to 2× attrition risk)</a:t>
              </a:r>
            </a:p>
            <a:p>
              <a:pPr marL="647700" lvl="1" indent="-323850" algn="l">
                <a:lnSpc>
                  <a:spcPts val="42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Increased healthcare &amp; benefit costs</a:t>
              </a:r>
            </a:p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285097" y="6241085"/>
            <a:ext cx="10793377" cy="96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86"/>
              </a:lnSpc>
              <a:spcBef>
                <a:spcPct val="0"/>
              </a:spcBef>
            </a:pPr>
            <a:r>
              <a:rPr lang="en-US" sz="5714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The Business Challenge 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13537" y="5143500"/>
            <a:ext cx="4957590" cy="4114800"/>
          </a:xfrm>
          <a:custGeom>
            <a:avLst/>
            <a:gdLst/>
            <a:ahLst/>
            <a:cxnLst/>
            <a:rect l="l" t="t" r="r" b="b"/>
            <a:pathLst>
              <a:path w="4957590" h="4114800">
                <a:moveTo>
                  <a:pt x="0" y="0"/>
                </a:moveTo>
                <a:lnTo>
                  <a:pt x="4957591" y="0"/>
                </a:lnTo>
                <a:lnTo>
                  <a:pt x="49575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0334" y="3513810"/>
            <a:ext cx="12483204" cy="607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79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Dataset contains 3000+ employees from regions across the globe</a:t>
            </a:r>
          </a:p>
          <a:p>
            <a:pPr marL="755651" lvl="1" indent="-377825" algn="l">
              <a:lnSpc>
                <a:spcPts val="479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Binary Target: High Burnout vs Low.</a:t>
            </a:r>
          </a:p>
          <a:p>
            <a:pPr marL="755651" lvl="1" indent="-377825" algn="l">
              <a:lnSpc>
                <a:spcPts val="479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Features include:Work patterns: Hours, arrangement, flexibility</a:t>
            </a:r>
          </a:p>
          <a:p>
            <a:pPr marL="755651" lvl="1" indent="-377825" algn="l">
              <a:lnSpc>
                <a:spcPts val="479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Health: Mental &amp; physical health issues</a:t>
            </a:r>
          </a:p>
          <a:p>
            <a:pPr marL="755651" lvl="1" indent="-377825" algn="l">
              <a:lnSpc>
                <a:spcPts val="479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Demographics: Age, gender, region, job role</a:t>
            </a:r>
          </a:p>
          <a:p>
            <a:pPr marL="755651" lvl="1" indent="-377825" algn="l">
              <a:lnSpc>
                <a:spcPts val="479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Methods: Data cleaning, exploratory analysis, predictive modeling.</a:t>
            </a:r>
          </a:p>
          <a:p>
            <a:pPr algn="l">
              <a:lnSpc>
                <a:spcPts val="4795"/>
              </a:lnSpc>
            </a:pPr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10279019" y="476647"/>
            <a:ext cx="5837597" cy="3006363"/>
          </a:xfrm>
          <a:custGeom>
            <a:avLst/>
            <a:gdLst/>
            <a:ahLst/>
            <a:cxnLst/>
            <a:rect l="l" t="t" r="r" b="b"/>
            <a:pathLst>
              <a:path w="5837597" h="3006363">
                <a:moveTo>
                  <a:pt x="0" y="0"/>
                </a:moveTo>
                <a:lnTo>
                  <a:pt x="5837598" y="0"/>
                </a:lnTo>
                <a:lnTo>
                  <a:pt x="5837598" y="3006363"/>
                </a:lnTo>
                <a:lnTo>
                  <a:pt x="0" y="3006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02384" y="1836953"/>
            <a:ext cx="8115300" cy="1319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20"/>
              </a:lnSpc>
              <a:spcBef>
                <a:spcPct val="0"/>
              </a:spcBef>
            </a:pPr>
            <a:r>
              <a:rPr lang="en-US" sz="7745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Data Overview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54968" y="1181360"/>
            <a:ext cx="7988324" cy="2493510"/>
            <a:chOff x="0" y="0"/>
            <a:chExt cx="2103921" cy="6567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EDF1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2103921" cy="751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554968" y="3922520"/>
            <a:ext cx="7988324" cy="2493510"/>
            <a:chOff x="0" y="0"/>
            <a:chExt cx="2103921" cy="6567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EDF1F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2103921" cy="751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54968" y="6664741"/>
            <a:ext cx="7988324" cy="2493510"/>
            <a:chOff x="0" y="0"/>
            <a:chExt cx="2103921" cy="6567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EDF1F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2103921" cy="751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3963282"/>
            <a:ext cx="9554968" cy="5697150"/>
          </a:xfrm>
          <a:custGeom>
            <a:avLst/>
            <a:gdLst/>
            <a:ahLst/>
            <a:cxnLst/>
            <a:rect l="l" t="t" r="r" b="b"/>
            <a:pathLst>
              <a:path w="9554968" h="5697150">
                <a:moveTo>
                  <a:pt x="0" y="0"/>
                </a:moveTo>
                <a:lnTo>
                  <a:pt x="9554968" y="0"/>
                </a:lnTo>
                <a:lnTo>
                  <a:pt x="9554968" y="5697150"/>
                </a:lnTo>
                <a:lnTo>
                  <a:pt x="0" y="5697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904875"/>
            <a:ext cx="6538975" cy="21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</a:pPr>
            <a:r>
              <a:rPr lang="en-US" sz="6999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Burnout by Job Role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096342" y="1705239"/>
            <a:ext cx="5853467" cy="1767480"/>
            <a:chOff x="0" y="0"/>
            <a:chExt cx="7804623" cy="235664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85725"/>
              <a:ext cx="7804623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Understanding burnout across various positions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460769"/>
              <a:ext cx="7804623" cy="8958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03"/>
                </a:lnSpc>
              </a:pPr>
              <a:r>
                <a:rPr lang="en-US" sz="1859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Different roles experience unique burnout levels.</a:t>
              </a:r>
            </a:p>
            <a:p>
              <a:pPr marL="0" lvl="0" indent="0" algn="l">
                <a:lnSpc>
                  <a:spcPts val="2603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040895" y="1712912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01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096342" y="4421685"/>
            <a:ext cx="5853467" cy="1443630"/>
            <a:chOff x="0" y="0"/>
            <a:chExt cx="7804623" cy="1924840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85725"/>
              <a:ext cx="7804623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Key factors contributing to burnout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460769"/>
              <a:ext cx="7804623" cy="464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03"/>
                </a:lnSpc>
              </a:pPr>
              <a:r>
                <a:rPr lang="en-US" sz="1859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Workload, expectations, and support matter significantly.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040895" y="4380785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02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1096342" y="7082780"/>
            <a:ext cx="5853467" cy="1443630"/>
            <a:chOff x="0" y="0"/>
            <a:chExt cx="7804623" cy="1924840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85725"/>
              <a:ext cx="7804623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Strategies for burnout prevention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460769"/>
              <a:ext cx="7804623" cy="464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03"/>
                </a:lnSpc>
              </a:pPr>
              <a:r>
                <a:rPr lang="en-US" sz="1859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Tailored interventions can enhance employee well-being.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040895" y="7044680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03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70976" y="1257775"/>
            <a:ext cx="7988324" cy="2493510"/>
            <a:chOff x="0" y="0"/>
            <a:chExt cx="2103921" cy="6567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EDF1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2103921" cy="751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70976" y="3963282"/>
            <a:ext cx="7988324" cy="2493510"/>
            <a:chOff x="0" y="0"/>
            <a:chExt cx="2103921" cy="6567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EDF1F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2103921" cy="751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70976" y="6668790"/>
            <a:ext cx="7988324" cy="2493510"/>
            <a:chOff x="0" y="0"/>
            <a:chExt cx="2103921" cy="6567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EDF1F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2103921" cy="751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88104" y="3751285"/>
            <a:ext cx="8301646" cy="6195104"/>
          </a:xfrm>
          <a:custGeom>
            <a:avLst/>
            <a:gdLst/>
            <a:ahLst/>
            <a:cxnLst/>
            <a:rect l="l" t="t" r="r" b="b"/>
            <a:pathLst>
              <a:path w="8301646" h="6195104">
                <a:moveTo>
                  <a:pt x="0" y="0"/>
                </a:moveTo>
                <a:lnTo>
                  <a:pt x="8301647" y="0"/>
                </a:lnTo>
                <a:lnTo>
                  <a:pt x="8301647" y="6195104"/>
                </a:lnTo>
                <a:lnTo>
                  <a:pt x="0" y="6195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73668" y="1364705"/>
            <a:ext cx="6538975" cy="21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</a:pPr>
            <a:r>
              <a:rPr lang="en-US" sz="6999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Burnout by Region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840179" y="1488530"/>
            <a:ext cx="5853467" cy="2200544"/>
            <a:chOff x="0" y="0"/>
            <a:chExt cx="7804623" cy="2934058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85725"/>
              <a:ext cx="7804623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Impact of Location on Burnout Rates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460769"/>
              <a:ext cx="7804623" cy="1473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83"/>
                </a:lnSpc>
              </a:pPr>
              <a:r>
                <a:rPr lang="en-US" sz="2059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Burnout is highest in Asia (78.7%) and South America (78.6%), but rates remain above 74% in all regions.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806620" y="1638564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01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840179" y="4447460"/>
            <a:ext cx="5853467" cy="1381394"/>
            <a:chOff x="0" y="0"/>
            <a:chExt cx="7804623" cy="1841858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85725"/>
              <a:ext cx="7804623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Factors contributing to burnout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51169"/>
              <a:ext cx="7804623" cy="990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83"/>
                </a:lnSpc>
              </a:pPr>
              <a:r>
                <a:rPr lang="en-US" sz="2059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This suggests cultural, economic, and operational factors are contributing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806620" y="4380785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02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840179" y="7189681"/>
            <a:ext cx="5853467" cy="1381394"/>
            <a:chOff x="0" y="0"/>
            <a:chExt cx="7804623" cy="1841858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85725"/>
              <a:ext cx="7804623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Strategies for improving policies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851169"/>
              <a:ext cx="7804623" cy="990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83"/>
                </a:lnSpc>
              </a:pPr>
              <a:r>
                <a:rPr lang="en-US" sz="2059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Emphasize that location-based policies may be necessary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806620" y="7123006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03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70976" y="1257775"/>
            <a:ext cx="7988324" cy="2493510"/>
            <a:chOff x="0" y="0"/>
            <a:chExt cx="2103921" cy="6567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EDF1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2103921" cy="751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70976" y="3896745"/>
            <a:ext cx="7988324" cy="2493510"/>
            <a:chOff x="0" y="0"/>
            <a:chExt cx="2103921" cy="6567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EDF1F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2103921" cy="751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70976" y="6668790"/>
            <a:ext cx="7988324" cy="2493510"/>
            <a:chOff x="0" y="0"/>
            <a:chExt cx="2103921" cy="6567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EDF1F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2103921" cy="751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63629" y="4977685"/>
            <a:ext cx="6862708" cy="4632328"/>
          </a:xfrm>
          <a:custGeom>
            <a:avLst/>
            <a:gdLst/>
            <a:ahLst/>
            <a:cxnLst/>
            <a:rect l="l" t="t" r="r" b="b"/>
            <a:pathLst>
              <a:path w="6862708" h="4632328">
                <a:moveTo>
                  <a:pt x="0" y="0"/>
                </a:moveTo>
                <a:lnTo>
                  <a:pt x="6862708" y="0"/>
                </a:lnTo>
                <a:lnTo>
                  <a:pt x="6862708" y="4632328"/>
                </a:lnTo>
                <a:lnTo>
                  <a:pt x="0" y="4632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73668" y="1364705"/>
            <a:ext cx="6538975" cy="312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</a:pPr>
            <a:r>
              <a:rPr lang="en-US" sz="6999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Burnout by Work Arrangement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605904" y="1593910"/>
            <a:ext cx="5853467" cy="1821239"/>
            <a:chOff x="0" y="0"/>
            <a:chExt cx="7804623" cy="242831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85725"/>
              <a:ext cx="7804623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Remote Work Impact on Burnout Levels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460769"/>
              <a:ext cx="7804623" cy="967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90"/>
                </a:lnSpc>
              </a:pPr>
              <a:r>
                <a:rPr lang="en-US" sz="1993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Remote workers report higher isolation and lower work-life balance despite the flexibility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806620" y="1638564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01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605904" y="4123205"/>
            <a:ext cx="5853467" cy="2173664"/>
            <a:chOff x="0" y="0"/>
            <a:chExt cx="7804623" cy="289821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85725"/>
              <a:ext cx="7804623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Hybrid Work and Employee Well-being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460769"/>
              <a:ext cx="7804623" cy="1437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90"/>
                </a:lnSpc>
              </a:pPr>
              <a:r>
                <a:rPr lang="en-US" sz="1993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Suggests that flexibility alone doesn’t guarantee well-being — social connection and boundaries matter.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806620" y="4380785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02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840179" y="7189681"/>
            <a:ext cx="5853467" cy="1716464"/>
            <a:chOff x="0" y="0"/>
            <a:chExt cx="7804623" cy="2288619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85725"/>
              <a:ext cx="7804623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In-Office Work Challenges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851169"/>
              <a:ext cx="7804623" cy="1437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90"/>
                </a:lnSpc>
              </a:pPr>
              <a:r>
                <a:rPr lang="en-US" sz="1993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In-office employees face unique stress daily but they are less burnt-out when compared to remote employees.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806620" y="7123006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03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70976" y="1257775"/>
            <a:ext cx="7988324" cy="2493510"/>
            <a:chOff x="0" y="0"/>
            <a:chExt cx="2103921" cy="6567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EDF1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103921" cy="780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70976" y="3963282"/>
            <a:ext cx="7988324" cy="2493510"/>
            <a:chOff x="0" y="0"/>
            <a:chExt cx="2103921" cy="6567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EDF1F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2103921" cy="780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70976" y="6668790"/>
            <a:ext cx="7988324" cy="2493510"/>
            <a:chOff x="0" y="0"/>
            <a:chExt cx="2103921" cy="6567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EDF1F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23825"/>
              <a:ext cx="2103921" cy="780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37354" y="3963282"/>
            <a:ext cx="7992427" cy="5964348"/>
          </a:xfrm>
          <a:custGeom>
            <a:avLst/>
            <a:gdLst/>
            <a:ahLst/>
            <a:cxnLst/>
            <a:rect l="l" t="t" r="r" b="b"/>
            <a:pathLst>
              <a:path w="7992427" h="5964348">
                <a:moveTo>
                  <a:pt x="0" y="0"/>
                </a:moveTo>
                <a:lnTo>
                  <a:pt x="7992427" y="0"/>
                </a:lnTo>
                <a:lnTo>
                  <a:pt x="7992427" y="5964349"/>
                </a:lnTo>
                <a:lnTo>
                  <a:pt x="0" y="5964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73668" y="1364705"/>
            <a:ext cx="6538975" cy="21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</a:pPr>
            <a:r>
              <a:rPr lang="en-US" sz="6999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Burnout by Working Hours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840179" y="1705239"/>
            <a:ext cx="5853467" cy="1487054"/>
            <a:chOff x="0" y="0"/>
            <a:chExt cx="7804623" cy="198273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85725"/>
              <a:ext cx="7804623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Impact of Long Working Hours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22594"/>
              <a:ext cx="7804623" cy="1160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Hours alone don’t explain burnout — variation is minimal between groups.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806620" y="1638564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01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840179" y="4447460"/>
            <a:ext cx="5853467" cy="1487054"/>
            <a:chOff x="0" y="0"/>
            <a:chExt cx="7804623" cy="198273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85725"/>
              <a:ext cx="7804623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Optimal Work-Life Balance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22594"/>
              <a:ext cx="7804623" cy="1160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Balancing work hours reduces burnout effects.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806620" y="4380785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02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840179" y="7189681"/>
            <a:ext cx="5853467" cy="1067954"/>
            <a:chOff x="0" y="0"/>
            <a:chExt cx="7804623" cy="1423939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85725"/>
              <a:ext cx="7804623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Flexibility in Scheduling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822594"/>
              <a:ext cx="7804623" cy="601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Flexible hours lead to lower burnout rates.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806620" y="7123006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03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</TotalTime>
  <Words>1381</Words>
  <Application>Microsoft Office PowerPoint</Application>
  <PresentationFormat>Custom</PresentationFormat>
  <Paragraphs>172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Cooper Hewitt Bold</vt:lpstr>
      <vt:lpstr>Calibri</vt:lpstr>
      <vt:lpstr>League Spartan</vt:lpstr>
      <vt:lpstr>Cooper Hewitt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- 2025 Post-Pandemic Workforce Study</dc:title>
  <dc:description>Presentation - 2025 Post-Pandemic Workforce Study</dc:description>
  <cp:lastModifiedBy>Ruquaiya</cp:lastModifiedBy>
  <cp:revision>34</cp:revision>
  <dcterms:created xsi:type="dcterms:W3CDTF">2006-08-16T00:00:00Z</dcterms:created>
  <dcterms:modified xsi:type="dcterms:W3CDTF">2025-08-13T01:02:27Z</dcterms:modified>
  <dc:identifier>DAGvu5_nN3s</dc:identifier>
</cp:coreProperties>
</file>